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49" autoAdjust="0"/>
  </p:normalViewPr>
  <p:slideViewPr>
    <p:cSldViewPr>
      <p:cViewPr>
        <p:scale>
          <a:sx n="75" d="100"/>
          <a:sy n="75" d="100"/>
        </p:scale>
        <p:origin x="-122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12AE52-453A-44F7-81A6-1216E92E2877}" type="datetimeFigureOut">
              <a:rPr lang="en-US" smtClean="0"/>
              <a:t>11/28/2017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E526B2-05CA-4616-B54A-12FDD52720A8}" type="slidenum">
              <a:rPr lang="en-US" smtClean="0"/>
              <a:t>‹#›</a:t>
            </a:fld>
            <a:endParaRPr lang="en-US"/>
          </a:p>
        </p:txBody>
      </p:sp>
    </p:spTree>
    <p:extLst>
      <p:ext uri="{BB962C8B-B14F-4D97-AF65-F5344CB8AC3E}">
        <p14:creationId xmlns:p14="http://schemas.microsoft.com/office/powerpoint/2010/main" val="306813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 paper titled </a:t>
            </a:r>
            <a:r>
              <a:rPr lang="en-US" sz="1200" i="1" kern="1200" dirty="0" err="1" smtClean="0">
                <a:solidFill>
                  <a:schemeClr val="tx1"/>
                </a:solidFill>
                <a:effectLst/>
                <a:latin typeface="Times New Roman" pitchFamily="18" charset="0"/>
                <a:ea typeface="+mn-ea"/>
                <a:cs typeface="Times New Roman" pitchFamily="18" charset="0"/>
              </a:rPr>
              <a:t>Modelling</a:t>
            </a:r>
            <a:r>
              <a:rPr lang="en-US" sz="1200" i="1" kern="1200" dirty="0" smtClean="0">
                <a:solidFill>
                  <a:schemeClr val="tx1"/>
                </a:solidFill>
                <a:effectLst/>
                <a:latin typeface="Times New Roman" pitchFamily="18" charset="0"/>
                <a:ea typeface="+mn-ea"/>
                <a:cs typeface="Times New Roman" pitchFamily="18" charset="0"/>
              </a:rPr>
              <a:t> and analysis of traffic light control systems </a:t>
            </a:r>
            <a:r>
              <a:rPr lang="en-US" sz="1200" kern="1200" dirty="0" smtClean="0">
                <a:solidFill>
                  <a:schemeClr val="tx1"/>
                </a:solidFill>
                <a:effectLst/>
                <a:latin typeface="Times New Roman" pitchFamily="18" charset="0"/>
                <a:ea typeface="+mn-ea"/>
                <a:cs typeface="Times New Roman" pitchFamily="18" charset="0"/>
              </a:rPr>
              <a:t>was read. The authors presented how to craft a traffic light control system using Timed </a:t>
            </a:r>
            <a:r>
              <a:rPr lang="en-US" sz="1200" kern="1200" dirty="0" err="1" smtClean="0">
                <a:solidFill>
                  <a:schemeClr val="tx1"/>
                </a:solidFill>
                <a:effectLst/>
                <a:latin typeface="Times New Roman" pitchFamily="18" charset="0"/>
                <a:ea typeface="+mn-ea"/>
                <a:cs typeface="Times New Roman" pitchFamily="18" charset="0"/>
              </a:rPr>
              <a:t>Coloured</a:t>
            </a:r>
            <a:r>
              <a:rPr lang="en-US" sz="1200" kern="1200" dirty="0" smtClean="0">
                <a:solidFill>
                  <a:schemeClr val="tx1"/>
                </a:solidFill>
                <a:effectLst/>
                <a:latin typeface="Times New Roman" pitchFamily="18" charset="0"/>
                <a:ea typeface="+mn-ea"/>
                <a:cs typeface="Times New Roman" pitchFamily="18" charset="0"/>
              </a:rPr>
              <a:t> Petri Nets (TCPN). They first briefly introduce the basic explanations of TCPN that are related to the model, then present the traffic intersection control system. The authors further showed how to model the system and finally drew some conclusions. These topics introduced in the article were presented to be useful for establishing how to execute the signal control logic for controlling traffic light systems using timed strategies. The article basically offered the element of simple traffic light system prototype that can help in crafting the extended simulations.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5E526B2-05CA-4616-B54A-12FDD52720A8}" type="slidenum">
              <a:rPr lang="en-US" smtClean="0"/>
              <a:t>2</a:t>
            </a:fld>
            <a:endParaRPr lang="en-US"/>
          </a:p>
        </p:txBody>
      </p:sp>
    </p:spTree>
    <p:extLst>
      <p:ext uri="{BB962C8B-B14F-4D97-AF65-F5344CB8AC3E}">
        <p14:creationId xmlns:p14="http://schemas.microsoft.com/office/powerpoint/2010/main" val="273773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In its simplest state, a PN is described as a specific two-part fixed graph having  arcs, changeovers, and places. The input arcs connects a place with a changeover, while the output arcs connect a changeover to a place in the structure. A positive weightiness can be allocated to every single arc. Also, a place may have tokens as well as the markings of the crafted system that is indicated by the figure of tokens in every place. Every changeover often crafts an action whose manifestation is exemplified by its firing. Firing a changeover is only possible if it is enabled, meaning that all prerequisites for the matching action are met. Tokens are detached from their input places and placed at their output places when the transition is fired. The amount of tokens transferred is decided by the </a:t>
            </a:r>
            <a:r>
              <a:rPr lang="en-US" sz="1200" kern="1200" dirty="0" err="1" smtClean="0">
                <a:solidFill>
                  <a:schemeClr val="tx1"/>
                </a:solidFill>
                <a:effectLst/>
                <a:latin typeface="Times New Roman" pitchFamily="18" charset="0"/>
                <a:ea typeface="+mn-ea"/>
                <a:cs typeface="Times New Roman" pitchFamily="18" charset="0"/>
              </a:rPr>
              <a:t>weightness</a:t>
            </a:r>
            <a:r>
              <a:rPr lang="en-US" sz="1200" kern="1200" dirty="0" smtClean="0">
                <a:solidFill>
                  <a:schemeClr val="tx1"/>
                </a:solidFill>
                <a:effectLst/>
                <a:latin typeface="Times New Roman" pitchFamily="18" charset="0"/>
                <a:ea typeface="+mn-ea"/>
                <a:cs typeface="Times New Roman" pitchFamily="18" charset="0"/>
              </a:rPr>
              <a:t> of the arc that connects the changeover with the conforming place.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5E526B2-05CA-4616-B54A-12FDD52720A8}" type="slidenum">
              <a:rPr lang="en-US" smtClean="0"/>
              <a:t>3</a:t>
            </a:fld>
            <a:endParaRPr lang="en-US"/>
          </a:p>
        </p:txBody>
      </p:sp>
    </p:spTree>
    <p:extLst>
      <p:ext uri="{BB962C8B-B14F-4D97-AF65-F5344CB8AC3E}">
        <p14:creationId xmlns:p14="http://schemas.microsoft.com/office/powerpoint/2010/main" val="979330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research was done to discern the situation of pedestrian crossing at signaled crossings. The entire set-up and its relations with other aspects are described as a system in the process of an accident.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concept of Petri net was adopted to craft the dynamic behavior of coordinated event just before pedestrian accident. The Extended Deterministic Stochastic Petri Nets (EDSPNs) were employed to craft pedestrian crossing set up. All markings in the PNs structure denoted the situation with some variables with the time lapse. The basic features in the PN were used:</a:t>
            </a:r>
          </a:p>
          <a:p>
            <a:pPr lvl="0"/>
            <a:r>
              <a:rPr lang="en-US" sz="1200" kern="1200" dirty="0" smtClean="0">
                <a:solidFill>
                  <a:schemeClr val="tx1"/>
                </a:solidFill>
                <a:effectLst/>
                <a:latin typeface="+mn-lt"/>
                <a:ea typeface="+mn-ea"/>
                <a:cs typeface="+mn-cs"/>
              </a:rPr>
              <a:t>Places (P) denotes the condition or state of the vehicle or pedestrian in the structure. </a:t>
            </a:r>
          </a:p>
          <a:p>
            <a:pPr lvl="0"/>
            <a:r>
              <a:rPr lang="en-US" sz="1200" kern="1200" dirty="0" smtClean="0">
                <a:solidFill>
                  <a:schemeClr val="tx1"/>
                </a:solidFill>
                <a:effectLst/>
                <a:latin typeface="+mn-lt"/>
                <a:ea typeface="+mn-ea"/>
                <a:cs typeface="+mn-cs"/>
              </a:rPr>
              <a:t>Transition (T) represents the activities or events in the structure with time consideration, and are classified into stochastic, exponential, and deterministic</a:t>
            </a:r>
          </a:p>
          <a:p>
            <a:pPr lvl="0"/>
            <a:r>
              <a:rPr lang="en-US" sz="1200" kern="1200" dirty="0" smtClean="0">
                <a:solidFill>
                  <a:schemeClr val="tx1"/>
                </a:solidFill>
                <a:effectLst/>
                <a:latin typeface="+mn-lt"/>
                <a:ea typeface="+mn-ea"/>
                <a:cs typeface="+mn-cs"/>
              </a:rPr>
              <a:t>Arcs describe the form of relationship between </a:t>
            </a:r>
            <a:r>
              <a:rPr lang="en-US" sz="1200" kern="1200" dirty="0" err="1" smtClean="0">
                <a:solidFill>
                  <a:schemeClr val="tx1"/>
                </a:solidFill>
                <a:effectLst/>
                <a:latin typeface="+mn-lt"/>
                <a:ea typeface="+mn-ea"/>
                <a:cs typeface="+mn-cs"/>
              </a:rPr>
              <a:t>Ts</a:t>
            </a:r>
            <a:r>
              <a:rPr lang="en-US" sz="1200" kern="1200" dirty="0" smtClean="0">
                <a:solidFill>
                  <a:schemeClr val="tx1"/>
                </a:solidFill>
                <a:effectLst/>
                <a:latin typeface="+mn-lt"/>
                <a:ea typeface="+mn-ea"/>
                <a:cs typeface="+mn-cs"/>
              </a:rPr>
              <a:t> and Ps.</a:t>
            </a:r>
          </a:p>
          <a:p>
            <a:pPr lvl="0"/>
            <a:r>
              <a:rPr lang="en-US" sz="1200" kern="1200" dirty="0" smtClean="0">
                <a:solidFill>
                  <a:schemeClr val="tx1"/>
                </a:solidFill>
                <a:effectLst/>
                <a:latin typeface="+mn-lt"/>
                <a:ea typeface="+mn-ea"/>
                <a:cs typeface="+mn-cs"/>
              </a:rPr>
              <a:t>Tokens denote the flow of the agents in the traffic occasion. They also designate the matching condition or state holds.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E526B2-05CA-4616-B54A-12FDD52720A8}" type="slidenum">
              <a:rPr lang="en-US" smtClean="0"/>
              <a:t>4</a:t>
            </a:fld>
            <a:endParaRPr lang="en-US"/>
          </a:p>
        </p:txBody>
      </p:sp>
    </p:spTree>
    <p:extLst>
      <p:ext uri="{BB962C8B-B14F-4D97-AF65-F5344CB8AC3E}">
        <p14:creationId xmlns:p14="http://schemas.microsoft.com/office/powerpoint/2010/main" val="1630600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From the first illustration it can be established that Petri net structure can be used for the PBS system designing and evaluation. The control of the public bicycle control system can be effected by using a Petri net model the same way in the traffic light system. The second example presents the use of PN to craft pedestrian situation at signalized crossing. These are made possible from the quantitative calculations obtained from PN.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E526B2-05CA-4616-B54A-12FDD52720A8}" type="slidenum">
              <a:rPr lang="en-US" smtClean="0"/>
              <a:t>5</a:t>
            </a:fld>
            <a:endParaRPr lang="en-US"/>
          </a:p>
        </p:txBody>
      </p:sp>
    </p:spTree>
    <p:extLst>
      <p:ext uri="{BB962C8B-B14F-4D97-AF65-F5344CB8AC3E}">
        <p14:creationId xmlns:p14="http://schemas.microsoft.com/office/powerpoint/2010/main" val="2358729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46F1DBE-5BEC-48CA-9DEE-7524E83705CA}" type="datetimeFigureOut">
              <a:rPr lang="en-US" smtClean="0"/>
              <a:t>11/28/2017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1B4969FC-A8E2-477F-B6CC-40850C9C6EE2}"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6F1DBE-5BEC-48CA-9DEE-7524E83705CA}"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46F1DBE-5BEC-48CA-9DEE-7524E83705CA}"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1B4969FC-A8E2-477F-B6CC-40850C9C6EE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46F1DBE-5BEC-48CA-9DEE-7524E83705CA}" type="datetimeFigureOut">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46F1DBE-5BEC-48CA-9DEE-7524E83705CA}" type="datetimeFigureOut">
              <a:rPr lang="en-US" smtClean="0"/>
              <a:t>11/28/2017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46F1DBE-5BEC-48CA-9DEE-7524E83705CA}" type="datetimeFigureOut">
              <a:rPr lang="en-US" smtClean="0"/>
              <a:t>11/28/2017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6F1DBE-5BEC-48CA-9DEE-7524E83705CA}" type="datetimeFigureOut">
              <a:rPr lang="en-US" smtClean="0"/>
              <a:t>11/28/2017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46F1DBE-5BEC-48CA-9DEE-7524E83705CA}" type="datetimeFigureOut">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46F1DBE-5BEC-48CA-9DEE-7524E83705CA}" type="datetimeFigureOut">
              <a:rPr lang="en-US" smtClean="0"/>
              <a:t>11/28/2017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6F1DBE-5BEC-48CA-9DEE-7524E83705CA}"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6F1DBE-5BEC-48CA-9DEE-7524E83705CA}" type="datetimeFigureOut">
              <a:rPr lang="en-US" smtClean="0"/>
              <a:t>11/28/2017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4969FC-A8E2-477F-B6CC-40850C9C6EE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46F1DBE-5BEC-48CA-9DEE-7524E83705CA}" type="datetimeFigureOut">
              <a:rPr lang="en-US" smtClean="0"/>
              <a:t>11/28/2017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B4969FC-A8E2-477F-B6CC-40850C9C6EE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2209799"/>
          </a:xfrm>
        </p:spPr>
        <p:txBody>
          <a:bodyPr>
            <a:normAutofit/>
          </a:bodyPr>
          <a:lstStyle/>
          <a:p>
            <a:r>
              <a:rPr lang="en-US" sz="2800" dirty="0">
                <a:solidFill>
                  <a:srgbClr val="FFFF00"/>
                </a:solidFill>
                <a:latin typeface="Times New Roman" pitchFamily="18" charset="0"/>
                <a:cs typeface="Times New Roman" pitchFamily="18" charset="0"/>
              </a:rPr>
              <a:t>Article Critique: Petri Nets: Modeling and Analysis Of Traffic Light </a:t>
            </a:r>
            <a:r>
              <a:rPr lang="en-US" sz="2800" dirty="0" smtClean="0">
                <a:solidFill>
                  <a:srgbClr val="FFFF00"/>
                </a:solidFill>
                <a:latin typeface="Times New Roman" pitchFamily="18" charset="0"/>
                <a:cs typeface="Times New Roman" pitchFamily="18" charset="0"/>
              </a:rPr>
              <a:t>Control Systems</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819400"/>
            <a:ext cx="6400800" cy="3276600"/>
          </a:xfrm>
        </p:spPr>
        <p:txBody>
          <a:bodyPr/>
          <a:lstStyle/>
          <a:p>
            <a:r>
              <a:rPr lang="en-US" dirty="0">
                <a:latin typeface="Times New Roman" pitchFamily="18" charset="0"/>
                <a:cs typeface="Times New Roman" pitchFamily="18" charset="0"/>
              </a:rPr>
              <a:t>Student’s Name</a:t>
            </a:r>
          </a:p>
          <a:p>
            <a:r>
              <a:rPr lang="en-US" dirty="0">
                <a:latin typeface="Times New Roman" pitchFamily="18" charset="0"/>
                <a:cs typeface="Times New Roman" pitchFamily="18" charset="0"/>
              </a:rPr>
              <a:t>Institutional Affiliation</a:t>
            </a:r>
          </a:p>
          <a:p>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41557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en-US" sz="3600" dirty="0" smtClean="0">
                <a:solidFill>
                  <a:srgbClr val="FFFF00"/>
                </a:solidFill>
                <a:latin typeface="Times New Roman" pitchFamily="18" charset="0"/>
                <a:cs typeface="Times New Roman" pitchFamily="18" charset="0"/>
              </a:rPr>
              <a:t>Main Ideas </a:t>
            </a:r>
            <a:endParaRPr lang="en-US" sz="3600"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4114800"/>
          </a:xfrm>
        </p:spPr>
        <p:txBody>
          <a:bodyPr/>
          <a:lstStyle/>
          <a:p>
            <a:r>
              <a:rPr lang="en-US" dirty="0" smtClean="0">
                <a:solidFill>
                  <a:schemeClr val="accent2">
                    <a:lumMod val="20000"/>
                    <a:lumOff val="80000"/>
                  </a:schemeClr>
                </a:solidFill>
                <a:latin typeface="Times New Roman" pitchFamily="18" charset="0"/>
                <a:cs typeface="Times New Roman" pitchFamily="18" charset="0"/>
              </a:rPr>
              <a:t>How </a:t>
            </a:r>
            <a:r>
              <a:rPr lang="en-US" dirty="0">
                <a:solidFill>
                  <a:schemeClr val="accent2">
                    <a:lumMod val="20000"/>
                    <a:lumOff val="80000"/>
                  </a:schemeClr>
                </a:solidFill>
                <a:latin typeface="Times New Roman" pitchFamily="18" charset="0"/>
                <a:cs typeface="Times New Roman" pitchFamily="18" charset="0"/>
              </a:rPr>
              <a:t>to craft a traffic light control system using Timed </a:t>
            </a:r>
            <a:r>
              <a:rPr lang="en-US" dirty="0" err="1">
                <a:solidFill>
                  <a:schemeClr val="accent2">
                    <a:lumMod val="20000"/>
                    <a:lumOff val="80000"/>
                  </a:schemeClr>
                </a:solidFill>
                <a:latin typeface="Times New Roman" pitchFamily="18" charset="0"/>
                <a:cs typeface="Times New Roman" pitchFamily="18" charset="0"/>
              </a:rPr>
              <a:t>Coloured</a:t>
            </a:r>
            <a:r>
              <a:rPr lang="en-US" dirty="0">
                <a:solidFill>
                  <a:schemeClr val="accent2">
                    <a:lumMod val="20000"/>
                    <a:lumOff val="80000"/>
                  </a:schemeClr>
                </a:solidFill>
                <a:latin typeface="Times New Roman" pitchFamily="18" charset="0"/>
                <a:cs typeface="Times New Roman" pitchFamily="18" charset="0"/>
              </a:rPr>
              <a:t> Petri Nets (TCPN</a:t>
            </a:r>
            <a:r>
              <a:rPr lang="en-US" dirty="0" smtClean="0">
                <a:solidFill>
                  <a:schemeClr val="accent2">
                    <a:lumMod val="20000"/>
                    <a:lumOff val="80000"/>
                  </a:schemeClr>
                </a:solidFill>
                <a:latin typeface="Times New Roman" pitchFamily="18" charset="0"/>
                <a:cs typeface="Times New Roman" pitchFamily="18" charset="0"/>
              </a:rPr>
              <a:t>)</a:t>
            </a:r>
          </a:p>
          <a:p>
            <a:r>
              <a:rPr lang="en-US" dirty="0" smtClean="0">
                <a:solidFill>
                  <a:schemeClr val="accent2">
                    <a:lumMod val="20000"/>
                    <a:lumOff val="80000"/>
                  </a:schemeClr>
                </a:solidFill>
                <a:latin typeface="Times New Roman" pitchFamily="18" charset="0"/>
                <a:cs typeface="Times New Roman" pitchFamily="18" charset="0"/>
              </a:rPr>
              <a:t>Basic </a:t>
            </a:r>
            <a:r>
              <a:rPr lang="en-US" dirty="0">
                <a:solidFill>
                  <a:schemeClr val="accent2">
                    <a:lumMod val="20000"/>
                    <a:lumOff val="80000"/>
                  </a:schemeClr>
                </a:solidFill>
                <a:latin typeface="Times New Roman" pitchFamily="18" charset="0"/>
                <a:cs typeface="Times New Roman" pitchFamily="18" charset="0"/>
              </a:rPr>
              <a:t>explanations of TCPN  </a:t>
            </a:r>
            <a:r>
              <a:rPr lang="en-US" dirty="0" smtClean="0">
                <a:solidFill>
                  <a:schemeClr val="accent2">
                    <a:lumMod val="20000"/>
                    <a:lumOff val="80000"/>
                  </a:schemeClr>
                </a:solidFill>
                <a:latin typeface="Times New Roman" pitchFamily="18" charset="0"/>
                <a:cs typeface="Times New Roman" pitchFamily="18" charset="0"/>
              </a:rPr>
              <a:t>related </a:t>
            </a:r>
            <a:r>
              <a:rPr lang="en-US" dirty="0">
                <a:solidFill>
                  <a:schemeClr val="accent2">
                    <a:lumMod val="20000"/>
                    <a:lumOff val="80000"/>
                  </a:schemeClr>
                </a:solidFill>
                <a:latin typeface="Times New Roman" pitchFamily="18" charset="0"/>
                <a:cs typeface="Times New Roman" pitchFamily="18" charset="0"/>
              </a:rPr>
              <a:t>to the </a:t>
            </a:r>
            <a:r>
              <a:rPr lang="en-US" dirty="0" smtClean="0">
                <a:solidFill>
                  <a:schemeClr val="accent2">
                    <a:lumMod val="20000"/>
                    <a:lumOff val="80000"/>
                  </a:schemeClr>
                </a:solidFill>
                <a:latin typeface="Times New Roman" pitchFamily="18" charset="0"/>
                <a:cs typeface="Times New Roman" pitchFamily="18" charset="0"/>
              </a:rPr>
              <a:t>model.</a:t>
            </a:r>
          </a:p>
          <a:p>
            <a:r>
              <a:rPr lang="en-US" dirty="0" smtClean="0">
                <a:solidFill>
                  <a:schemeClr val="accent2">
                    <a:lumMod val="20000"/>
                    <a:lumOff val="80000"/>
                  </a:schemeClr>
                </a:solidFill>
                <a:latin typeface="Times New Roman" pitchFamily="18" charset="0"/>
                <a:cs typeface="Times New Roman" pitchFamily="18" charset="0"/>
              </a:rPr>
              <a:t>The </a:t>
            </a:r>
            <a:r>
              <a:rPr lang="en-US" dirty="0">
                <a:solidFill>
                  <a:schemeClr val="accent2">
                    <a:lumMod val="20000"/>
                    <a:lumOff val="80000"/>
                  </a:schemeClr>
                </a:solidFill>
                <a:latin typeface="Times New Roman" pitchFamily="18" charset="0"/>
                <a:cs typeface="Times New Roman" pitchFamily="18" charset="0"/>
              </a:rPr>
              <a:t>traffic intersection control </a:t>
            </a:r>
            <a:r>
              <a:rPr lang="en-US" dirty="0" smtClean="0">
                <a:solidFill>
                  <a:schemeClr val="accent2">
                    <a:lumMod val="20000"/>
                    <a:lumOff val="80000"/>
                  </a:schemeClr>
                </a:solidFill>
                <a:latin typeface="Times New Roman" pitchFamily="18" charset="0"/>
                <a:cs typeface="Times New Roman" pitchFamily="18" charset="0"/>
              </a:rPr>
              <a:t>system</a:t>
            </a:r>
          </a:p>
          <a:p>
            <a:r>
              <a:rPr lang="en-US" dirty="0" smtClean="0">
                <a:solidFill>
                  <a:schemeClr val="accent2">
                    <a:lumMod val="20000"/>
                    <a:lumOff val="80000"/>
                  </a:schemeClr>
                </a:solidFill>
                <a:latin typeface="Times New Roman" pitchFamily="18" charset="0"/>
                <a:cs typeface="Times New Roman" pitchFamily="18" charset="0"/>
              </a:rPr>
              <a:t>Conclusions of the study </a:t>
            </a:r>
            <a:endParaRPr lang="en-US" dirty="0">
              <a:solidFill>
                <a:schemeClr val="accent2">
                  <a:lumMod val="20000"/>
                  <a:lumOff val="8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66081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Autofit/>
          </a:bodyPr>
          <a:lstStyle/>
          <a:p>
            <a:r>
              <a:rPr lang="en-US" sz="4000" dirty="0" smtClean="0">
                <a:solidFill>
                  <a:srgbClr val="FFFF00"/>
                </a:solidFill>
                <a:latin typeface="Times New Roman" pitchFamily="18" charset="0"/>
                <a:cs typeface="Times New Roman" pitchFamily="18" charset="0"/>
              </a:rPr>
              <a:t>Example 1 Public Bicycle-Sharing Systems</a:t>
            </a:r>
            <a:endParaRPr lang="en-US" sz="4000"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752600"/>
            <a:ext cx="8229600" cy="4572000"/>
          </a:xfrm>
        </p:spPr>
        <p:txBody>
          <a:bodyPr/>
          <a:lstStyle/>
          <a:p>
            <a:r>
              <a:rPr lang="en-US" dirty="0">
                <a:latin typeface="Times New Roman" pitchFamily="18" charset="0"/>
                <a:cs typeface="Times New Roman" pitchFamily="18" charset="0"/>
              </a:rPr>
              <a:t>PN is described as a specific two-part fixed graph having  arcs, changeovers, and places.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PN is described as PN = (P, T, </a:t>
            </a:r>
            <a:r>
              <a:rPr lang="en-US" dirty="0" err="1">
                <a:latin typeface="Times New Roman" pitchFamily="18" charset="0"/>
                <a:cs typeface="Times New Roman" pitchFamily="18" charset="0"/>
              </a:rPr>
              <a:t>Pré</a:t>
            </a:r>
            <a:r>
              <a:rPr lang="en-US" dirty="0">
                <a:latin typeface="Times New Roman" pitchFamily="18" charset="0"/>
                <a:cs typeface="Times New Roman" pitchFamily="18" charset="0"/>
              </a:rPr>
              <a:t>, Post, </a:t>
            </a:r>
            <a:r>
              <a:rPr lang="en-US" dirty="0" err="1">
                <a:latin typeface="Times New Roman" pitchFamily="18" charset="0"/>
                <a:cs typeface="Times New Roman" pitchFamily="18" charset="0"/>
              </a:rPr>
              <a:t>Inhib</a:t>
            </a:r>
            <a:r>
              <a:rPr lang="en-US" dirty="0">
                <a:latin typeface="Times New Roman" pitchFamily="18" charset="0"/>
                <a:cs typeface="Times New Roman" pitchFamily="18" charset="0"/>
              </a:rPr>
              <a:t>, M</a:t>
            </a:r>
            <a:r>
              <a:rPr lang="en-US" baseline="30000" dirty="0">
                <a:latin typeface="Times New Roman" pitchFamily="18" charset="0"/>
                <a:cs typeface="Times New Roman" pitchFamily="18" charset="0"/>
              </a:rPr>
              <a:t>0</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regulatory strategies of the locations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defined in the bicycle service structure. </a:t>
            </a:r>
            <a:endParaRPr lang="en-US" dirty="0" smtClean="0">
              <a:latin typeface="Times New Roman" pitchFamily="18" charset="0"/>
              <a:cs typeface="Times New Roman" pitchFamily="18" charset="0"/>
            </a:endParaRPr>
          </a:p>
          <a:p>
            <a:r>
              <a:rPr lang="en-US" b="1" dirty="0">
                <a:latin typeface="Times New Roman" pitchFamily="18" charset="0"/>
                <a:cs typeface="Times New Roman" pitchFamily="18" charset="0"/>
              </a:rPr>
              <a:t>The PN </a:t>
            </a:r>
            <a:r>
              <a:rPr lang="en-US" b="1" dirty="0" smtClean="0">
                <a:latin typeface="Times New Roman" pitchFamily="18" charset="0"/>
                <a:cs typeface="Times New Roman" pitchFamily="18" charset="0"/>
              </a:rPr>
              <a:t>Model</a:t>
            </a:r>
            <a:r>
              <a:rPr lang="en-US" dirty="0" smtClean="0">
                <a:latin typeface="Times New Roman" pitchFamily="18" charset="0"/>
                <a:cs typeface="Times New Roman" pitchFamily="18" charset="0"/>
              </a:rPr>
              <a:t> with three stations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5171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FFFF00"/>
                </a:solidFill>
                <a:latin typeface="Times New Roman" pitchFamily="18" charset="0"/>
                <a:cs typeface="Times New Roman" pitchFamily="18" charset="0"/>
              </a:rPr>
              <a:t>Example 2 Pedestrian Crossing Scenario Model</a:t>
            </a:r>
          </a:p>
        </p:txBody>
      </p:sp>
      <p:sp>
        <p:nvSpPr>
          <p:cNvPr id="3" name="Content Placeholder 2"/>
          <p:cNvSpPr>
            <a:spLocks noGrp="1"/>
          </p:cNvSpPr>
          <p:nvPr>
            <p:ph idx="1"/>
          </p:nvPr>
        </p:nvSpPr>
        <p:spPr/>
        <p:txBody>
          <a:bodyPr>
            <a:normAutofit/>
          </a:bodyPr>
          <a:lstStyle/>
          <a:p>
            <a:r>
              <a:rPr lang="en-US" sz="2800" dirty="0" smtClean="0">
                <a:latin typeface="Times New Roman" pitchFamily="18" charset="0"/>
                <a:cs typeface="Times New Roman" pitchFamily="18" charset="0"/>
              </a:rPr>
              <a:t>Research  done </a:t>
            </a:r>
            <a:r>
              <a:rPr lang="en-US" sz="2800" dirty="0">
                <a:latin typeface="Times New Roman" pitchFamily="18" charset="0"/>
                <a:cs typeface="Times New Roman" pitchFamily="18" charset="0"/>
              </a:rPr>
              <a:t>to discern the situation of pedestrian crossing at signaled </a:t>
            </a:r>
            <a:r>
              <a:rPr lang="en-US" sz="2800" dirty="0" smtClean="0">
                <a:latin typeface="Times New Roman" pitchFamily="18" charset="0"/>
                <a:cs typeface="Times New Roman" pitchFamily="18" charset="0"/>
              </a:rPr>
              <a:t>crossings</a:t>
            </a:r>
          </a:p>
          <a:p>
            <a:r>
              <a:rPr lang="en-US" sz="2800" dirty="0">
                <a:latin typeface="Times New Roman" pitchFamily="18" charset="0"/>
                <a:cs typeface="Times New Roman" pitchFamily="18" charset="0"/>
              </a:rPr>
              <a:t>The event series of pedestrian intersection </a:t>
            </a:r>
            <a:r>
              <a:rPr lang="en-US" sz="2800" dirty="0" smtClean="0">
                <a:latin typeface="Times New Roman" pitchFamily="18" charset="0"/>
                <a:cs typeface="Times New Roman" pitchFamily="18" charset="0"/>
              </a:rPr>
              <a:t>  organized in </a:t>
            </a:r>
            <a:r>
              <a:rPr lang="en-US" sz="2800" dirty="0">
                <a:latin typeface="Times New Roman" pitchFamily="18" charset="0"/>
                <a:cs typeface="Times New Roman" pitchFamily="18" charset="0"/>
              </a:rPr>
              <a:t>a PN </a:t>
            </a:r>
            <a:r>
              <a:rPr lang="en-US" sz="2800" dirty="0" smtClean="0">
                <a:latin typeface="Times New Roman" pitchFamily="18" charset="0"/>
                <a:cs typeface="Times New Roman" pitchFamily="18" charset="0"/>
              </a:rPr>
              <a:t> </a:t>
            </a:r>
          </a:p>
          <a:p>
            <a:r>
              <a:rPr lang="en-US" sz="2800" dirty="0">
                <a:latin typeface="Times New Roman" pitchFamily="18" charset="0"/>
                <a:cs typeface="Times New Roman" pitchFamily="18" charset="0"/>
              </a:rPr>
              <a:t>Extended Deterministic Stochastic Petri Nets (EDSPNs) were employed to craft pedestrian crossing set up</a:t>
            </a:r>
            <a:r>
              <a:rPr lang="en-US" sz="2800" dirty="0" smtClean="0">
                <a:latin typeface="Times New Roman" pitchFamily="18" charset="0"/>
                <a:cs typeface="Times New Roman" pitchFamily="18" charset="0"/>
              </a:rPr>
              <a:t>.</a:t>
            </a:r>
          </a:p>
          <a:p>
            <a:r>
              <a:rPr lang="en-US" sz="2800" dirty="0">
                <a:latin typeface="Times New Roman" pitchFamily="18" charset="0"/>
                <a:cs typeface="Times New Roman" pitchFamily="18" charset="0"/>
              </a:rPr>
              <a:t>The elements changes in this manner, controlling the movement of vehicles and pedestrians </a:t>
            </a:r>
          </a:p>
        </p:txBody>
      </p:sp>
    </p:spTree>
    <p:extLst>
      <p:ext uri="{BB962C8B-B14F-4D97-AF65-F5344CB8AC3E}">
        <p14:creationId xmlns:p14="http://schemas.microsoft.com/office/powerpoint/2010/main" val="3083382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t-IT" sz="3600" dirty="0" smtClean="0">
                <a:solidFill>
                  <a:srgbClr val="FFFF00"/>
                </a:solidFill>
                <a:latin typeface="Times New Roman" pitchFamily="18" charset="0"/>
                <a:cs typeface="Times New Roman" pitchFamily="18" charset="0"/>
              </a:rPr>
              <a:t>PN Model For Pedestrian Crossing Scenario</a:t>
            </a:r>
            <a:endParaRPr lang="en-US" sz="3600"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 Petri </a:t>
            </a:r>
            <a:r>
              <a:rPr lang="en-US" dirty="0">
                <a:latin typeface="Times New Roman" pitchFamily="18" charset="0"/>
                <a:cs typeface="Times New Roman" pitchFamily="18" charset="0"/>
              </a:rPr>
              <a:t>net structure can be used for the PBS system designing and </a:t>
            </a:r>
            <a:r>
              <a:rPr lang="en-US" dirty="0" smtClean="0">
                <a:latin typeface="Times New Roman" pitchFamily="18" charset="0"/>
                <a:cs typeface="Times New Roman" pitchFamily="18" charset="0"/>
              </a:rPr>
              <a:t>evaluation</a:t>
            </a:r>
          </a:p>
          <a:p>
            <a:r>
              <a:rPr lang="en-US" dirty="0" smtClean="0">
                <a:latin typeface="Times New Roman" pitchFamily="18" charset="0"/>
                <a:cs typeface="Times New Roman" pitchFamily="18" charset="0"/>
              </a:rPr>
              <a:t>Public </a:t>
            </a:r>
            <a:r>
              <a:rPr lang="en-US" dirty="0">
                <a:latin typeface="Times New Roman" pitchFamily="18" charset="0"/>
                <a:cs typeface="Times New Roman" pitchFamily="18" charset="0"/>
              </a:rPr>
              <a:t>bicycle control system </a:t>
            </a:r>
            <a:r>
              <a:rPr lang="en-US" dirty="0" smtClean="0">
                <a:latin typeface="Times New Roman" pitchFamily="18" charset="0"/>
                <a:cs typeface="Times New Roman" pitchFamily="18" charset="0"/>
              </a:rPr>
              <a:t> using  PN model</a:t>
            </a:r>
          </a:p>
          <a:p>
            <a:r>
              <a:rPr lang="en-US" dirty="0" smtClean="0">
                <a:latin typeface="Times New Roman" pitchFamily="18" charset="0"/>
                <a:cs typeface="Times New Roman" pitchFamily="18" charset="0"/>
              </a:rPr>
              <a:t>Use </a:t>
            </a:r>
            <a:r>
              <a:rPr lang="en-US" dirty="0">
                <a:latin typeface="Times New Roman" pitchFamily="18" charset="0"/>
                <a:cs typeface="Times New Roman" pitchFamily="18" charset="0"/>
              </a:rPr>
              <a:t>of PN to craft pedestrian situation at signalized </a:t>
            </a:r>
            <a:r>
              <a:rPr lang="en-US" dirty="0" smtClean="0">
                <a:latin typeface="Times New Roman" pitchFamily="18" charset="0"/>
                <a:cs typeface="Times New Roman" pitchFamily="18" charset="0"/>
              </a:rPr>
              <a:t>crossing</a:t>
            </a:r>
          </a:p>
          <a:p>
            <a:r>
              <a:rPr lang="en-US" dirty="0" smtClean="0">
                <a:latin typeface="Times New Roman" pitchFamily="18" charset="0"/>
                <a:cs typeface="Times New Roman" pitchFamily="18" charset="0"/>
              </a:rPr>
              <a:t>Quantitative </a:t>
            </a:r>
            <a:r>
              <a:rPr lang="en-US" dirty="0">
                <a:latin typeface="Times New Roman" pitchFamily="18" charset="0"/>
                <a:cs typeface="Times New Roman" pitchFamily="18" charset="0"/>
              </a:rPr>
              <a:t>calculations obtained from PN</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34847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45</TotalTime>
  <Words>757</Words>
  <Application>Microsoft Office PowerPoint</Application>
  <PresentationFormat>On-screen Show (4:3)</PresentationFormat>
  <Paragraphs>38</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Apex</vt:lpstr>
      <vt:lpstr>Article Critique: Petri Nets: Modeling and Analysis Of Traffic Light Control Systems </vt:lpstr>
      <vt:lpstr>Main Ideas </vt:lpstr>
      <vt:lpstr>Example 1 Public Bicycle-Sharing Systems</vt:lpstr>
      <vt:lpstr>Example 2 Pedestrian Crossing Scenario Model</vt:lpstr>
      <vt:lpstr>PN Model For Pedestrian Crossing Scenario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Office</cp:lastModifiedBy>
  <cp:revision>6</cp:revision>
  <dcterms:created xsi:type="dcterms:W3CDTF">2017-11-27T23:24:42Z</dcterms:created>
  <dcterms:modified xsi:type="dcterms:W3CDTF">2017-11-28T00:19:35Z</dcterms:modified>
</cp:coreProperties>
</file>